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100"/>
  </p:notesMasterIdLst>
  <p:sldIdLst>
    <p:sldId id="302" r:id="rId2"/>
    <p:sldId id="272" r:id="rId3"/>
    <p:sldId id="280" r:id="rId4"/>
    <p:sldId id="281" r:id="rId5"/>
    <p:sldId id="282" r:id="rId6"/>
    <p:sldId id="283" r:id="rId7"/>
    <p:sldId id="284" r:id="rId8"/>
    <p:sldId id="286" r:id="rId9"/>
    <p:sldId id="287" r:id="rId10"/>
    <p:sldId id="289" r:id="rId11"/>
    <p:sldId id="288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74" r:id="rId25"/>
    <p:sldId id="303" r:id="rId26"/>
    <p:sldId id="257" r:id="rId27"/>
    <p:sldId id="259" r:id="rId28"/>
    <p:sldId id="258" r:id="rId29"/>
    <p:sldId id="260" r:id="rId30"/>
    <p:sldId id="261" r:id="rId31"/>
    <p:sldId id="263" r:id="rId32"/>
    <p:sldId id="319" r:id="rId33"/>
    <p:sldId id="320" r:id="rId34"/>
    <p:sldId id="321" r:id="rId35"/>
    <p:sldId id="322" r:id="rId36"/>
    <p:sldId id="314" r:id="rId37"/>
    <p:sldId id="315" r:id="rId38"/>
    <p:sldId id="316" r:id="rId39"/>
    <p:sldId id="317" r:id="rId40"/>
    <p:sldId id="318" r:id="rId41"/>
    <p:sldId id="323" r:id="rId42"/>
    <p:sldId id="324" r:id="rId43"/>
    <p:sldId id="325" r:id="rId44"/>
    <p:sldId id="304" r:id="rId45"/>
    <p:sldId id="265" r:id="rId46"/>
    <p:sldId id="266" r:id="rId47"/>
    <p:sldId id="267" r:id="rId48"/>
    <p:sldId id="310" r:id="rId49"/>
    <p:sldId id="268" r:id="rId50"/>
    <p:sldId id="269" r:id="rId51"/>
    <p:sldId id="270" r:id="rId52"/>
    <p:sldId id="271" r:id="rId53"/>
    <p:sldId id="312" r:id="rId54"/>
    <p:sldId id="313" r:id="rId55"/>
    <p:sldId id="308" r:id="rId56"/>
    <p:sldId id="273" r:id="rId57"/>
    <p:sldId id="309" r:id="rId58"/>
    <p:sldId id="276" r:id="rId59"/>
    <p:sldId id="305" r:id="rId60"/>
    <p:sldId id="326" r:id="rId61"/>
    <p:sldId id="278" r:id="rId62"/>
    <p:sldId id="279" r:id="rId63"/>
    <p:sldId id="334" r:id="rId64"/>
    <p:sldId id="335" r:id="rId65"/>
    <p:sldId id="336" r:id="rId66"/>
    <p:sldId id="327" r:id="rId67"/>
    <p:sldId id="328" r:id="rId68"/>
    <p:sldId id="337" r:id="rId69"/>
    <p:sldId id="338" r:id="rId70"/>
    <p:sldId id="339" r:id="rId71"/>
    <p:sldId id="330" r:id="rId72"/>
    <p:sldId id="331" r:id="rId73"/>
    <p:sldId id="285" r:id="rId74"/>
    <p:sldId id="333" r:id="rId75"/>
    <p:sldId id="306" r:id="rId76"/>
    <p:sldId id="340" r:id="rId77"/>
    <p:sldId id="341" r:id="rId78"/>
    <p:sldId id="342" r:id="rId79"/>
    <p:sldId id="348" r:id="rId80"/>
    <p:sldId id="350" r:id="rId81"/>
    <p:sldId id="349" r:id="rId82"/>
    <p:sldId id="344" r:id="rId83"/>
    <p:sldId id="345" r:id="rId84"/>
    <p:sldId id="346" r:id="rId85"/>
    <p:sldId id="347" r:id="rId86"/>
    <p:sldId id="307" r:id="rId87"/>
    <p:sldId id="351" r:id="rId88"/>
    <p:sldId id="358" r:id="rId89"/>
    <p:sldId id="359" r:id="rId90"/>
    <p:sldId id="352" r:id="rId91"/>
    <p:sldId id="360" r:id="rId92"/>
    <p:sldId id="361" r:id="rId93"/>
    <p:sldId id="363" r:id="rId94"/>
    <p:sldId id="353" r:id="rId95"/>
    <p:sldId id="356" r:id="rId96"/>
    <p:sldId id="354" r:id="rId97"/>
    <p:sldId id="355" r:id="rId98"/>
    <p:sldId id="357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/>
    <p:restoredTop sz="90000"/>
  </p:normalViewPr>
  <p:slideViewPr>
    <p:cSldViewPr snapToObjects="1">
      <p:cViewPr varScale="1">
        <p:scale>
          <a:sx n="75" d="100"/>
          <a:sy n="75" d="100"/>
        </p:scale>
        <p:origin x="184" y="15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6879-7E6C-0444-A235-EE6E21B673AD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8D5F4-7581-5642-AA89-D8DC3A3840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532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로봇제어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Term Project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Robot Control</a:t>
            </a:r>
          </a:p>
          <a:p>
            <a:pPr>
              <a:defRPr/>
            </a:pPr>
            <a:r>
              <a:rPr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김영교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2020741012,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한준호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2018741035</a:t>
            </a:r>
          </a:p>
        </p:txBody>
      </p:sp>
    </p:spTree>
    <p:extLst>
      <p:ext uri="{BB962C8B-B14F-4D97-AF65-F5344CB8AC3E}">
        <p14:creationId xmlns:p14="http://schemas.microsoft.com/office/powerpoint/2010/main" val="15600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0221FBE-FB22-49FB-3078-A71C7262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1842"/>
            <a:ext cx="5429193" cy="4965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0C9519-B802-5A73-18C8-9BEC0B3A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" t="62127" r="1641" b="5499"/>
          <a:stretch/>
        </p:blipFill>
        <p:spPr>
          <a:xfrm>
            <a:off x="666810" y="2710673"/>
            <a:ext cx="5269272" cy="14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88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7B3071-1DAA-FF41-219F-D0FBAE9A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33" y="1161379"/>
            <a:ext cx="3593712" cy="3671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3C9EC-CA16-D0C5-D040-37FDCE1D0ACE}"/>
              </a:ext>
            </a:extLst>
          </p:cNvPr>
          <p:cNvSpPr txBox="1"/>
          <p:nvPr/>
        </p:nvSpPr>
        <p:spPr>
          <a:xfrm>
            <a:off x="983290" y="4832500"/>
            <a:ext cx="4822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Project 2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사용하는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two_link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파일을 결과로 내보낸다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Two link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[dth1; ddth1; dth2; ddth2]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9DBC30-2E32-811E-3925-6C52AAFC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23" y="1161379"/>
            <a:ext cx="5692173" cy="195897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8BA657-4476-C927-9EFE-726FAD64E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23" y="3948649"/>
            <a:ext cx="5692172" cy="22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65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49CC6BF-CE76-7944-C754-B294DECFC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3" y="1037964"/>
            <a:ext cx="5283195" cy="5088200"/>
          </a:xfrm>
        </p:spPr>
        <p:txBody>
          <a:bodyPr>
            <a:normAutofit/>
          </a:bodyPr>
          <a:lstStyle/>
          <a:p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Dynamics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Three 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구현하였다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D-H transformation matrix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반환하는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get_HT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함수를 구현하였다</a:t>
            </a:r>
            <a:endParaRPr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4AD824-AC8F-FADA-25CC-56091F12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0" y="4622784"/>
            <a:ext cx="2599180" cy="1791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D6341B-A1DD-532F-892F-15C68A17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70" y="1934698"/>
            <a:ext cx="3312460" cy="179135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AB2015A-C92C-E195-FEE2-61B93588A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03464"/>
            <a:ext cx="5669835" cy="531067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63259F-C11E-7F14-F25A-C7620E400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1" b="-17076"/>
          <a:stretch/>
        </p:blipFill>
        <p:spPr>
          <a:xfrm>
            <a:off x="8511745" y="3429000"/>
            <a:ext cx="3254087" cy="10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601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3ED56-81EE-2FA2-1277-A055BB7C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9" y="1581648"/>
            <a:ext cx="4982331" cy="763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3F891-7A38-8987-1488-0DC4D714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9" y="2888658"/>
            <a:ext cx="5038062" cy="3096430"/>
          </a:xfrm>
          <a:prstGeom prst="rect">
            <a:avLst/>
          </a:prstGeom>
        </p:spPr>
      </p:pic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61D9DB8-3257-0EAC-499F-4645205B2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340710"/>
            <a:ext cx="5327113" cy="49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33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AF3928-806E-20FE-F5E4-ADC2C1180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40" y="2908300"/>
            <a:ext cx="4445000" cy="1041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2E4DF-2942-F15F-FF74-5E3303F7D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042672"/>
            <a:ext cx="5486399" cy="55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776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D096B-5DDE-1EC1-C31C-B2051A5CB9AD}"/>
              </a:ext>
            </a:extLst>
          </p:cNvPr>
          <p:cNvSpPr txBox="1"/>
          <p:nvPr/>
        </p:nvSpPr>
        <p:spPr>
          <a:xfrm>
            <a:off x="821579" y="3034049"/>
            <a:ext cx="530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Coriolis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행렬을 구하는데 사용하는 변수를 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get_dUdq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구현하여 구해보았다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EA80A-0C14-D575-F628-7763A955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4" y="1770404"/>
            <a:ext cx="5245814" cy="126364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050207-5210-BC90-6E31-42F6AD8B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08" y="2888615"/>
            <a:ext cx="5457794" cy="170664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8EF9F24-7FF2-0B50-EF6E-D050BCAD9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4" y="3930301"/>
            <a:ext cx="5245814" cy="22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445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C9519-B802-5A73-18C8-9BEC0B3A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62127" r="2667" b="20672"/>
          <a:stretch/>
        </p:blipFill>
        <p:spPr>
          <a:xfrm>
            <a:off x="609599" y="2051130"/>
            <a:ext cx="5419818" cy="763325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DE7EFB-E900-5610-18C4-D6B81A04F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" y="3140960"/>
            <a:ext cx="5486399" cy="273638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67FE66E-EC14-70CB-31BD-5179E5C8A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963"/>
            <a:ext cx="5486396" cy="5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45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THREE.m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C9519-B802-5A73-18C8-9BEC0B3A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79070" r="60584" b="3726"/>
          <a:stretch/>
        </p:blipFill>
        <p:spPr>
          <a:xfrm>
            <a:off x="2135450" y="1037963"/>
            <a:ext cx="2160300" cy="77799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7D2426-2FE9-ACA3-520E-09D39518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037964"/>
            <a:ext cx="5486399" cy="4100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46D685-F1A4-6D57-3AAC-CA0187F3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97" y="1828526"/>
            <a:ext cx="2877006" cy="3028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1F84A-281F-60F5-ADB2-F2379DCCE64A}"/>
              </a:ext>
            </a:extLst>
          </p:cNvPr>
          <p:cNvSpPr txBox="1"/>
          <p:nvPr/>
        </p:nvSpPr>
        <p:spPr>
          <a:xfrm>
            <a:off x="804501" y="4797190"/>
            <a:ext cx="4822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Project 1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사용하는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파일을 결과로 내보낸다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Three link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[dth1; ddth1; dth2; ddth2; dth3 ddth3]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ADA267-FDDE-8949-03C8-233D9DE20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5138591"/>
            <a:ext cx="5486399" cy="14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199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1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Using the </a:t>
            </a:r>
            <a:r>
              <a:rPr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function, derive 3-DOF robot and perform free-fall simulation.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6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/>
              <a:t>Project1.m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1F84A-281F-60F5-ADB2-F2379DCCE64A}"/>
              </a:ext>
            </a:extLst>
          </p:cNvPr>
          <p:cNvSpPr txBox="1"/>
          <p:nvPr/>
        </p:nvSpPr>
        <p:spPr>
          <a:xfrm>
            <a:off x="999403" y="1051053"/>
            <a:ext cx="48221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사용하는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들은 선언하고 설정해주었다</a:t>
            </a:r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초기 각도를 설정해주었다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로봇이 그려지는 그래프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figure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설해주었다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설정한 초기각도에 맞게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plot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87E91-2F91-96BE-CAB7-6B2C91E9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23" y="2377501"/>
            <a:ext cx="2752958" cy="249169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BA97E6D-F17A-A9C3-06BF-CA80E5F82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7963"/>
            <a:ext cx="5486396" cy="267907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B8317C0-7DD3-6082-DE2C-4B75041BD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3320"/>
            <a:ext cx="5486396" cy="28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450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Dynamics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/>
              <a:t>Project1.m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1F84A-281F-60F5-ADB2-F2379DCCE64A}"/>
              </a:ext>
            </a:extLst>
          </p:cNvPr>
          <p:cNvSpPr txBox="1"/>
          <p:nvPr/>
        </p:nvSpPr>
        <p:spPr>
          <a:xfrm>
            <a:off x="970249" y="1382286"/>
            <a:ext cx="48221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자유 낙하 시뮬레이션을 하는게 목적이므로 모든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(Torque)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function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이용해 앞에서 구한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() 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이용하여 구한 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[dth1; ddth1; dth2; ddth2; dth3 ddth3]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통해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적분하여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th1,dth1, th2,dth2, th3,dth3 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구해주었따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•0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초부터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ft(5)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 진행되면서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dt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각도에 따라 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위치를 계산하고 계산한 결과에 따라 로봇이 움직일 수 있도록 해주었다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90E836E-0C0D-D418-CA3E-74372C1C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037963"/>
            <a:ext cx="5486399" cy="383123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A69FB10-E556-835D-3683-292B7D0BF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4869200"/>
            <a:ext cx="5486398" cy="15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33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/>
              <a:t>Project1.m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1F84A-281F-60F5-ADB2-F2379DCCE64A}"/>
              </a:ext>
            </a:extLst>
          </p:cNvPr>
          <p:cNvSpPr txBox="1"/>
          <p:nvPr/>
        </p:nvSpPr>
        <p:spPr>
          <a:xfrm>
            <a:off x="1273800" y="2921168"/>
            <a:ext cx="4822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번째 링크의 시간에 따른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(th3),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(dth3)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변화량을 그래프로 출력하기 위해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설정해주었다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F6A11B8-A00D-FB72-1D64-42B7F269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71750"/>
            <a:ext cx="54863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7267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F98169-BF5C-661E-4B7A-80FD50D5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6" y="1037962"/>
            <a:ext cx="8896364" cy="55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69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E17435-65EB-03D1-6094-B5729F328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17" y="1396770"/>
            <a:ext cx="3867024" cy="4064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B5A4DF-D567-9E28-D360-CDF9BE67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61" y="1873250"/>
            <a:ext cx="4521200" cy="311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0416B-CD72-1C44-AD1C-68FD2DFCF553}"/>
              </a:ext>
            </a:extLst>
          </p:cNvPr>
          <p:cNvSpPr txBox="1"/>
          <p:nvPr/>
        </p:nvSpPr>
        <p:spPr>
          <a:xfrm>
            <a:off x="2279470" y="5461230"/>
            <a:ext cx="27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최종 그래프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5E0BC-AAF4-29CA-6616-3E24C87330B2}"/>
              </a:ext>
            </a:extLst>
          </p:cNvPr>
          <p:cNvSpPr txBox="1"/>
          <p:nvPr/>
        </p:nvSpPr>
        <p:spPr>
          <a:xfrm>
            <a:off x="6708085" y="5461230"/>
            <a:ext cx="416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각도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(th3),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(dth3)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변화량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64710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function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이용해서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Dynamics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구현해보는 과정에서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Inertia matrix term, Coriolis and Centrifugal term, Gravity term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직접 대입하여 구하거나 함수를 구현하여 구해보았다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직접 대입하여 구하는 방식으로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terms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구할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로봇은 괜찮았지만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3-DOF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로봇의 코드는 너무 길어졌고 가독성이 떨어졌다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로봇의 자유도가 커질수록 함수를 구현하여 구하는 것이 편하다는 것을 알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function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이용해서 처음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구혔하였을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식이 정리가 되어있지 않고 너무 복잡해서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Projcet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실행하였을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각도에 따른 링크의 위치를 계산하는 데 시간이 너무 오래 걸렸고 로봇이 부자연스럽게 움직였지만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simplify(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등과 같은 함수를 이용해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식을 간단히 하였더니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자연스럽게 자유 낙하하는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시뮬레이션 결과를 얻을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7CC4267-4492-3862-A052-5D3B908D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2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Using the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following Dynamics model, estimate the 2-DOF dynamics parameter.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parameter estimation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kalman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-gain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이용한 추정 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방식을 사용하여 각각의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도출 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데이터가 입력되면 그걸 통해 값을 도출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그림예시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위의 방식들을 이용하여 코드 작성 </a:t>
            </a: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425"/>
          <a:stretch/>
        </p:blipFill>
        <p:spPr>
          <a:xfrm>
            <a:off x="1067445" y="3780132"/>
            <a:ext cx="5376918" cy="2546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288" y="3679908"/>
            <a:ext cx="4680190" cy="2546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E24EFC-0CED-CDD6-12C7-E68995A14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47" y="3278317"/>
            <a:ext cx="4292600" cy="95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5937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3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TwoLinkRobot.m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868364"/>
            <a:ext cx="6278511" cy="5257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•ode45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수치 적분을 하여 값을 반환하기 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위한 계산과정을 함수 파일에 저장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강의자료에 있는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dynamics-model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코드화 하여 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매트릭스로 표현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M,C,g,d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tq1,tq2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활용하여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vdot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(1),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vdot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도출 한 뒤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dxdt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반환 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0120" y="884516"/>
            <a:ext cx="2592373" cy="2185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2117" y="3054155"/>
            <a:ext cx="4392623" cy="35292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BED8B-B541-2033-DE58-335D95DB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03" y="2298995"/>
            <a:ext cx="4351901" cy="1542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11AD00-7BED-D8BC-FC34-B43399426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53" y="4332864"/>
            <a:ext cx="1915087" cy="2250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636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Project2.m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5800" y="910696"/>
            <a:ext cx="5486401" cy="452596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•Two-link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함수파일에서 사용될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변수를 선언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•two 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 각각의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따른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파라미터 변수 생성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(Im1,Im2,,)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및 실제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입력 그리고 변수 초기화 작업을 진행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•10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초동안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따른 동작을 수행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link1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,link2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토크 계산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tq1,tq2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적분함수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TwoLinkRobot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파일을 불러와 값을 도출한 뒤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q1,q2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 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85506" y="910696"/>
            <a:ext cx="5467631" cy="34544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85505" y="4365130"/>
            <a:ext cx="5467631" cy="2218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910696"/>
            <a:ext cx="5486401" cy="56726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regressor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구하는 벡터 생성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W1_int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빼주는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형태로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 반환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 계산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Kalman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(p)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Kalman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상수를 이용해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세타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도출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(Theta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ipdate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얻은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세타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save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함수에 저장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plot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이용해 그래프를 그림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도출된 그래프가 어떤 선인지 표시하기 위해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Legend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 표현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124680"/>
            <a:ext cx="5486397" cy="3742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0161" y="4867154"/>
            <a:ext cx="5486396" cy="7493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BED8B79-887C-0124-33D1-013256230A2A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10972798" cy="636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altLang="ko-KR" sz="37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Project2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530E24-68ED-FF64-1846-1AB9111B7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95" y="3140960"/>
            <a:ext cx="3558932" cy="1726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ONE.m</a:t>
            </a:r>
            <a:endParaRPr lang="ko-KR" altLang="en-US" sz="3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49CC6BF-CE76-7944-C754-B294DECFC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3" y="1037964"/>
            <a:ext cx="5283195" cy="5088200"/>
          </a:xfrm>
        </p:spPr>
        <p:txBody>
          <a:bodyPr>
            <a:normAutofit/>
          </a:bodyPr>
          <a:lstStyle/>
          <a:p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Dynamics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One 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구현하였다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D-H transformation matrix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반환하는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get_HT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함수를 구현하였다</a:t>
            </a:r>
            <a:endParaRPr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BC5E5E-06A0-8FBE-E4CD-BA1F838A5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037964"/>
            <a:ext cx="5384799" cy="5415456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AD824-AC8F-FADA-25CC-56091F12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10" y="4622784"/>
            <a:ext cx="2599180" cy="17913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63259F-C11E-7F14-F25A-C7620E400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1" b="-17076"/>
          <a:stretch/>
        </p:blipFill>
        <p:spPr>
          <a:xfrm>
            <a:off x="8544340" y="4149100"/>
            <a:ext cx="3254087" cy="1025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D6341B-A1DD-532F-892F-15C68A17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570" y="1934698"/>
            <a:ext cx="3312460" cy="17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1517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70B9C6F-78E0-1B3C-2EA4-E4C158350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96" y="717163"/>
            <a:ext cx="6766633" cy="6152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014EFF8-91D5-8428-B52B-3731E4302FA9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10972798" cy="636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2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20397" y="6197912"/>
            <a:ext cx="3096430" cy="38545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파라미터 추정 결과 가시화 그래프 </a:t>
            </a:r>
          </a:p>
          <a:p>
            <a:pPr marL="0" indent="0">
              <a:buNone/>
              <a:defRPr/>
            </a:pP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6FCF0-EF7B-5616-EC50-258DD0EB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353221"/>
            <a:ext cx="4575697" cy="2867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432A34-40A0-5AC9-C14A-820361DEC600}"/>
              </a:ext>
            </a:extLst>
          </p:cNvPr>
          <p:cNvSpPr txBox="1"/>
          <p:nvPr/>
        </p:nvSpPr>
        <p:spPr>
          <a:xfrm>
            <a:off x="609599" y="4437140"/>
            <a:ext cx="491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원하는 목표 값에 수렴하는 결과를 확인할 수 있었다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2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고찰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방식을 이용해 파라미터 연산 값을 추정하는 프로젝트를 진행하였다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 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파일을 생성하는데 약간의 오류가 있었지만 잘 해결되었고 강의 영상을 차근차근 잘 따라하니 추정 연산 값들이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Kalman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필터 과정을 통해 도출되고 원하는 값들을 얻을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파라미터 추정은 로봇 시뮬레이션에서 중요한 과정 중 하나이고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방식이 많이 이용되는 점에서 뜻 깊은 실습 시뮬레이션 프로젝트 였다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원하는 목표 값과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MATLAB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구현한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regressor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결과값에 오차가 거의 없었기 때문에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로봇에 대하여 성공적인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Simulataion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진행했다고 할 수 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Control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1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E3570DB-411E-CC98-FE5F-5090C8BA1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65" y="68263"/>
            <a:ext cx="9741270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79166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178D772-1893-5F40-C804-5A52FDA7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32" y="68263"/>
            <a:ext cx="9567936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14812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5D4C780-1338-7DFE-6734-597EACC74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382443"/>
            <a:ext cx="11950700" cy="4093115"/>
          </a:xfrm>
          <a:noFill/>
        </p:spPr>
      </p:pic>
    </p:spTree>
    <p:extLst>
      <p:ext uri="{BB962C8B-B14F-4D97-AF65-F5344CB8AC3E}">
        <p14:creationId xmlns:p14="http://schemas.microsoft.com/office/powerpoint/2010/main" val="1280322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CTM</a:t>
            </a:r>
            <a:b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(Computed Torque Method)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3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D5F57A9-06B2-844D-94AB-D25D08CC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68263"/>
            <a:ext cx="11588749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262315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3568F57-94A1-D7EF-F4B4-FE66CE90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188245"/>
            <a:ext cx="11950700" cy="4481511"/>
          </a:xfrm>
          <a:noFill/>
        </p:spPr>
      </p:pic>
    </p:spTree>
    <p:extLst>
      <p:ext uri="{BB962C8B-B14F-4D97-AF65-F5344CB8AC3E}">
        <p14:creationId xmlns:p14="http://schemas.microsoft.com/office/powerpoint/2010/main" val="36266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6A0E27B-93A8-ECAB-E8FE-AA132471A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47" y="68263"/>
            <a:ext cx="7150505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270295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ONE.m</a:t>
            </a:r>
            <a:endParaRPr lang="ko-KR" altLang="en-US" sz="36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08578E-2C12-4500-D983-5DD05583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66018"/>
            <a:ext cx="5486398" cy="533453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43ED56-81EE-2FA2-1277-A055BB7C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037963"/>
            <a:ext cx="4982331" cy="763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3F891-7A38-8987-1488-0DC4D714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0" y="3404120"/>
            <a:ext cx="4982331" cy="3096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344484-5FF6-C1FA-878E-FC7A839F6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33" y="1970881"/>
            <a:ext cx="5038062" cy="12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6921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76DFF2C-5F2F-6EA5-D9CA-3CCC53BC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636396"/>
            <a:ext cx="11950700" cy="3585208"/>
          </a:xfrm>
          <a:noFill/>
        </p:spPr>
      </p:pic>
    </p:spTree>
    <p:extLst>
      <p:ext uri="{BB962C8B-B14F-4D97-AF65-F5344CB8AC3E}">
        <p14:creationId xmlns:p14="http://schemas.microsoft.com/office/powerpoint/2010/main" val="106178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시스템</a:t>
            </a:r>
          </a:p>
        </p:txBody>
      </p:sp>
    </p:spTree>
    <p:extLst>
      <p:ext uri="{BB962C8B-B14F-4D97-AF65-F5344CB8AC3E}">
        <p14:creationId xmlns:p14="http://schemas.microsoft.com/office/powerpoint/2010/main" val="7772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FB5B81E-2F93-63F0-2E96-E33D1A62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87373"/>
            <a:ext cx="11950700" cy="6483254"/>
          </a:xfrm>
          <a:noFill/>
        </p:spPr>
      </p:pic>
    </p:spTree>
    <p:extLst>
      <p:ext uri="{BB962C8B-B14F-4D97-AF65-F5344CB8AC3E}">
        <p14:creationId xmlns:p14="http://schemas.microsoft.com/office/powerpoint/2010/main" val="1278912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76B5A9-1174-E215-4A21-8B91D7209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784908"/>
            <a:ext cx="11950700" cy="5288184"/>
          </a:xfrm>
          <a:noFill/>
        </p:spPr>
      </p:pic>
    </p:spTree>
    <p:extLst>
      <p:ext uri="{BB962C8B-B14F-4D97-AF65-F5344CB8AC3E}">
        <p14:creationId xmlns:p14="http://schemas.microsoft.com/office/powerpoint/2010/main" val="2289515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3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(1-DOF) Joint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0 deg -&gt; 90 deg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속도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 30 deg/s</a:t>
            </a:r>
          </a:p>
          <a:p>
            <a:pPr marL="457200" indent="-457200">
              <a:buFontTx/>
              <a:buChar char="-"/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</a:t>
            </a:r>
          </a:p>
        </p:txBody>
      </p:sp>
    </p:spTree>
    <p:extLst>
      <p:ext uri="{BB962C8B-B14F-4D97-AF65-F5344CB8AC3E}">
        <p14:creationId xmlns:p14="http://schemas.microsoft.com/office/powerpoint/2010/main" val="42073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5486397" cy="5530692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•1-DOF Joint space CTM method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•draw flag-&gt;1(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그래프를 그림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/ 0-&gt;(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그래프를 출력하지 않음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전역변수 선언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-&gt;Project3.m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one-link,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get_gravity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공통으로 사용될 변수를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지정하고 선언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만약 함수파일 변수를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global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다시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선언 안해주면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오류 발생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실습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사용된 변수를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tq1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바꿔줌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샘플링시간은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200Hz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설정하여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0.005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finish_t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=5,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초동안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시뮬레이션 진행 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52670"/>
            <a:ext cx="5486397" cy="5530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78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32512"/>
            <a:ext cx="5486401" cy="55508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 rad,0 rad/s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 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관절 각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dq1(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 미분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각속도 설정에 사용할 변수 선언   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-&gt;final_q1(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final_dq1(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선언된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속도를 행렬화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(forming matrix)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q1_d(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),dq1_d(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각가속도는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rad/s^2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(ddq1_d=0)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마찬가지로 행렬화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(forming matrix)</a:t>
            </a: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5" y="1032511"/>
            <a:ext cx="5486402" cy="5550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980660"/>
            <a:ext cx="10972798" cy="51455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 게인 값 설정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 구성에 있어 중요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Critical Damping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위해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감쇠비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zeta 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 따라서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=400(P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비례 제어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gain),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Kv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미분 제어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gain)=2*zeta*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Ki=400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(I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적분 제어 게인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제어에 사용되는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error=zeros(3,1)-&gt;error matrix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초기화 설정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errorSum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=zeros(3,1)-&gt;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에러 합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matrix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초기화 설정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 벡터 행렬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(3by1)</a:t>
            </a: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6047" y="3663773"/>
            <a:ext cx="8439906" cy="2919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5486401" cy="5530692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•1-DOF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시뮬레이션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에러합을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 초기화 시뮬레이션</a:t>
            </a:r>
          </a:p>
          <a:p>
            <a:pPr marL="0" indent="0">
              <a:buNone/>
              <a:defRPr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time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따라 진행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초까지는 로봇이 초기 각도와 초기 각속도를 유지할 수 있도록 함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초가 지난 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각도에 도달하기 전까지는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최종 각속도*</a:t>
            </a:r>
            <a:r>
              <a:rPr lang="en-US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최종 각속도로 최종 각도에 도달할 수 있도록 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 때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목표 각도가 최종 각도보다 커지는 경우를 위해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예외 처리를 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목표각도가 최종 각도에 도달했을 경우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 각도를 유지하도록 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각속도 값은 목표 각도 값에서 저장된 전 목표 각도 값을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빼준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것을 </a:t>
            </a:r>
            <a:r>
              <a:rPr lang="en-US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각가속도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값은 목표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 값에서 저장된 전 목표 각속도 값을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빼준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것을 </a:t>
            </a:r>
            <a:r>
              <a:rPr lang="en-US" altLang="ko-KR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1" y="1542953"/>
            <a:ext cx="5486396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0687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017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76367"/>
            <a:ext cx="5486401" cy="507349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get_Gravity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함수는 따로 함수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만들어생성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첫번째 링크 관성 모멘트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*sin(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= G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•error =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 값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현재 각도 값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errorSum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에러합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지남에 따른 에러누적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에러합을 계산하고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곱하여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제어벡터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 보상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•G * 0.8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(0.8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Disturbamce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8" y="2522920"/>
            <a:ext cx="5499662" cy="21803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8F7E7D-05E7-6248-8B34-02B301F2F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46893" y="1988800"/>
            <a:ext cx="2292078" cy="982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641C7B-D11D-170C-0F61-5833E251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3861060"/>
            <a:ext cx="4724399" cy="1217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ONE.m</a:t>
            </a:r>
            <a:endParaRPr lang="ko-KR" altLang="en-US" sz="36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A80549-A911-1663-7C07-A2821C12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88" y="1320902"/>
            <a:ext cx="5739043" cy="1892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7B3071-1DAA-FF41-219F-D0FBAE9A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97533" y="1320900"/>
            <a:ext cx="3598097" cy="367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3C9EC-CA16-D0C5-D040-37FDCE1D0ACE}"/>
              </a:ext>
            </a:extLst>
          </p:cNvPr>
          <p:cNvSpPr txBox="1"/>
          <p:nvPr/>
        </p:nvSpPr>
        <p:spPr>
          <a:xfrm>
            <a:off x="983290" y="5061945"/>
            <a:ext cx="4822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Project 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사용하는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one_link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파일을 결과로 내보낸다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One link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[dth1; ddth1]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0FF881E-415B-E062-C3C3-6CD0AD2D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87" y="4271918"/>
            <a:ext cx="5739043" cy="15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9292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704"/>
            <a:ext cx="5486401" cy="50734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 함수 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구한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one_link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불러와 해당 범위를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적분 계산한 뒤 값을 반환 반환된 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q(1)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시뮬레이션에 진행에 따른 데이터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함수에 따로 저장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(%save Data )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8" y="1052703"/>
            <a:ext cx="5486399" cy="4204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527" y="2686621"/>
            <a:ext cx="5283471" cy="1484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054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1398" y="2396699"/>
            <a:ext cx="5112710" cy="20646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init_x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init_y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초기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표현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진행됨에 따라 현재에 각도에 따라 로봇의 위치를 계산하여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로봇팔의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움직임을 가시화하는 그래프 도출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(graph1)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진행되는 시간 타이머를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Command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윈도우 창에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64203" y="1152805"/>
            <a:ext cx="5486399" cy="3019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FA37469-E931-7F8E-E92A-597ECF1A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0" y="4170161"/>
            <a:ext cx="4522989" cy="206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Project3.m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7108" y="3610393"/>
            <a:ext cx="6636091" cy="24829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A35A37-F866-D002-5F3C-D19908743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28990" y="1158338"/>
            <a:ext cx="5486399" cy="253500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5486399" cy="5073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변화를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rad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단위로 그래프로 시각화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(graph2)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각속도 변화를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rad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단위로 그래프로 시각화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(graph3)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Desired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잘 따라가는지 확인하기 위한 용도 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제어기로 설계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그래프를 확대 했을 때 약간의 오차발생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오차 값을 보상해주기 위해 위에서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제어를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이용하여 오차합을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 보상하여 결과를 출력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오차 감소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3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B92328-7CFE-4ED7-AB87-C79CF3FE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63" y="1417638"/>
            <a:ext cx="8183273" cy="5165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6268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/>
              <a:t>Project 3 </a:t>
            </a:r>
            <a:r>
              <a:rPr lang="ko-KR" altLang="en-US" sz="3600" dirty="0"/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0416B-CD72-1C44-AD1C-68FD2DFCF553}"/>
              </a:ext>
            </a:extLst>
          </p:cNvPr>
          <p:cNvSpPr txBox="1"/>
          <p:nvPr/>
        </p:nvSpPr>
        <p:spPr>
          <a:xfrm>
            <a:off x="916061" y="5461230"/>
            <a:ext cx="27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-DOF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최종 그래프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5E0BC-AAF4-29CA-6616-3E24C87330B2}"/>
              </a:ext>
            </a:extLst>
          </p:cNvPr>
          <p:cNvSpPr txBox="1"/>
          <p:nvPr/>
        </p:nvSpPr>
        <p:spPr>
          <a:xfrm>
            <a:off x="6029902" y="4229839"/>
            <a:ext cx="416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각도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(deg),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(deg/s)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변화량</a:t>
            </a:r>
            <a:endParaRPr kumimoji="1"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D95505-BF61-E582-0AE8-323246FE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2" y="1468758"/>
            <a:ext cx="3742016" cy="39330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9B39C0-8264-5096-53E5-80F5CD9F6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78" y="1594569"/>
            <a:ext cx="3960000" cy="2649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A9C6F7-1805-9FAB-31DC-A58B1B51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94" y="1484730"/>
            <a:ext cx="4314406" cy="2946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F8E78B-A247-E20C-7EEB-655E110190E0}"/>
              </a:ext>
            </a:extLst>
          </p:cNvPr>
          <p:cNvSpPr txBox="1"/>
          <p:nvPr/>
        </p:nvSpPr>
        <p:spPr>
          <a:xfrm>
            <a:off x="4439770" y="4869200"/>
            <a:ext cx="7142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(1-DOF) Joint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0 deg -&gt; 90 deg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속도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 30 deg/s</a:t>
            </a:r>
          </a:p>
          <a:p>
            <a:pPr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로봇이 움직이는 것을 확인하였다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96067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10972798" cy="5073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 Ki=400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4E47B5-6A5C-042C-A35A-CED37DCDC795}"/>
              </a:ext>
            </a:extLst>
          </p:cNvPr>
          <p:cNvGrpSpPr/>
          <p:nvPr/>
        </p:nvGrpSpPr>
        <p:grpSpPr>
          <a:xfrm>
            <a:off x="1274427" y="1509869"/>
            <a:ext cx="9643146" cy="5073493"/>
            <a:chOff x="2368884" y="2115922"/>
            <a:chExt cx="8041522" cy="29469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3EC7BB-5074-B951-9148-DF0468EC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884" y="2225761"/>
              <a:ext cx="3960000" cy="264988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DCA863-0EAB-7655-9A97-4345048F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15922"/>
              <a:ext cx="4314406" cy="294698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DE605E-B567-9662-DC45-A9E9C369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580" y="1052670"/>
            <a:ext cx="1828974" cy="66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10972798" cy="5073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=10,Ki=400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 그래프에서는 차이를 크게 느끼지 못했지만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속도 그래프 초기에서 잡음이 많이 낀 상태가 발생 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속응성이 좋아져 제어가 더 잘되는 것을 확인 할 수 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079" y="2564880"/>
            <a:ext cx="10972798" cy="376628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C7ED849-97EA-6454-5F02-4444357291FE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10972798" cy="778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3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(Ki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52670"/>
            <a:ext cx="10972798" cy="5073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=20,Ki=100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낮추니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잘 안되는 모습이 그래프로 관찰되었다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276840"/>
            <a:ext cx="10972798" cy="3849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92205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3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고찰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처음에 계속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one_link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파일 에러가 발생하여 무엇이 문제인지 고민하다가 함수 파일에 있는 글로벌 변수를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문에 추가를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안해서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발생하는 에러를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찾아내었다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또한 파라미터 값에 혼선이 와서 초기 시뮬레이션 시 시계방향으로 방향으로 무한 회전하는 결과가 도출되었지만 수정된 파라미터 값을 이용해 시뮬레이션을 하니 원하는 각도에 맞게 시뮬레이션 결과 그래프를 얻을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제어기는 영상 강의에서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주워졌지만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3,4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제어기를 통해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 값을 나타내는 것이었는데 초기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값이 상수라고 생각하여 단순히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q_d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-q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곱하는 방식으로 코드를 생각했지만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결국엔 시간에 따라 반환되는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angle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값이 변화되므로 그것을 고려하여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error_sum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계산하고 보상해주는 방식으로 프로젝트를 진행하였다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결과 그래프를 비교하면서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처음에는 그래프의 변화가 미미해서 비교가 쉽진 않았지만 게인 값을 극단적으로 변경하고 결과 그래프를 확대해 비교해 본 결과 게인 값에 따른 변화를 확인할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그래프로만 보기에는 작은 차이였지만 실제 로봇을 만들고 작동한다면 큰 결과 변화를 가져올 수 있기 때문에 적절한 게인 값을 설정해주는 것이 실제 로봇 제작에서 중요할 것 같다는 생각이 들었다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(2-DOF) Cartesian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궤적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 /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원 그리기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</a:t>
            </a:r>
          </a:p>
        </p:txBody>
      </p:sp>
    </p:spTree>
    <p:extLst>
      <p:ext uri="{BB962C8B-B14F-4D97-AF65-F5344CB8AC3E}">
        <p14:creationId xmlns:p14="http://schemas.microsoft.com/office/powerpoint/2010/main" val="18779585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49CC6BF-CE76-7944-C754-B294DECFC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3" y="1037964"/>
            <a:ext cx="5283195" cy="5088200"/>
          </a:xfrm>
        </p:spPr>
        <p:txBody>
          <a:bodyPr>
            <a:normAutofit/>
          </a:bodyPr>
          <a:lstStyle/>
          <a:p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Lagrangian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Dynamics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Two 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구현하였다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D-H transformation matrix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반환하는 </a:t>
            </a:r>
            <a:r>
              <a:rPr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get_HT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함수를 구현하였다</a:t>
            </a:r>
            <a:endParaRPr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4AD824-AC8F-FADA-25CC-56091F12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10" y="4622784"/>
            <a:ext cx="2599180" cy="1791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D6341B-A1DD-532F-892F-15C68A17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70" y="1934698"/>
            <a:ext cx="3312460" cy="17913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5E6A90-1AD8-9799-A15E-0B2A02C9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7" y="1037963"/>
            <a:ext cx="5588000" cy="537617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E63259F-C11E-7F14-F25A-C7620E400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1" b="-17076"/>
          <a:stretch/>
        </p:blipFill>
        <p:spPr>
          <a:xfrm>
            <a:off x="8544340" y="4149100"/>
            <a:ext cx="3254087" cy="10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039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47AE-8FF1-88B1-A27D-CB0E8A47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r>
              <a:rPr kumimoji="1" lang="en-US" altLang="ko-Kore-KR"/>
              <a:t>Cartesian Space</a:t>
            </a:r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AC18A5-E2F4-FD0A-AEFC-E36065F2E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19" y="1600200"/>
            <a:ext cx="8918157" cy="4525963"/>
          </a:xfrm>
          <a:noFill/>
        </p:spPr>
      </p:pic>
    </p:spTree>
    <p:extLst>
      <p:ext uri="{BB962C8B-B14F-4D97-AF65-F5344CB8AC3E}">
        <p14:creationId xmlns:p14="http://schemas.microsoft.com/office/powerpoint/2010/main" val="1245708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24680"/>
            <a:ext cx="5486401" cy="50014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•2DOF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이므로 각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선언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(m1,m2 L1,L2 r1,r2 Iz1,Iz2) 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 각도 및 각속도 설정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get_Kinematics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이용해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위치를 반환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Cartersian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space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값의 파라미터를 안 상태에서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Joint space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파라미터를 추정 하는 것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초기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위치를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연산을 통해 각도를 도출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역기구학 방식 사용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그 받아온 각도를 통해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Jacobian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velocity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얻는 과정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124680"/>
            <a:ext cx="5639402" cy="2952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6112" y="4077090"/>
            <a:ext cx="5479290" cy="26784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8E4995-E864-0557-1762-3E581D5E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85" y="2995334"/>
            <a:ext cx="3499630" cy="126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9198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2970223"/>
            <a:ext cx="5486401" cy="91755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같은 방법으로 제어 파라미터 값을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8" y="2705063"/>
            <a:ext cx="5600988" cy="1447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9198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96690"/>
            <a:ext cx="5486401" cy="49317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같은 방법으로 제어 파라미터 값을 구성</a:t>
            </a:r>
          </a:p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for(</a:t>
            </a:r>
            <a:r>
              <a:rPr lang="en-US" altLang="ko-KR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=1:2) </a:t>
            </a:r>
          </a:p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초까지는 초기 위치를 유지하도록 설정</a:t>
            </a:r>
            <a:endParaRPr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 일 때는 원 운동을 하기 위해 시작 위치로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0.5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동안 이동하고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0.5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동안 휴식하도록 설정</a:t>
            </a:r>
            <a:endParaRPr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반경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 원 </a:t>
            </a:r>
            <a:endParaRPr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진행하면서 저장된 결과를 이용해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)/</a:t>
            </a:r>
            <a:r>
              <a:rPr lang="en-US" altLang="ko-KR" sz="19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속도를 구함</a:t>
            </a:r>
            <a:endParaRPr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방법으로 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가속도를 구함</a:t>
            </a:r>
            <a:endParaRPr lang="en-US" altLang="ko-KR" sz="1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9A38D8-1183-CA4B-A9DF-EA1A6BAE95AD}"/>
              </a:ext>
            </a:extLst>
          </p:cNvPr>
          <p:cNvGrpSpPr/>
          <p:nvPr/>
        </p:nvGrpSpPr>
        <p:grpSpPr>
          <a:xfrm>
            <a:off x="6096001" y="1190131"/>
            <a:ext cx="6096000" cy="4938281"/>
            <a:chOff x="6096000" y="1177034"/>
            <a:chExt cx="6105279" cy="49382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96000" y="1177034"/>
              <a:ext cx="5486398" cy="36108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601EC4-EA31-A27A-7EA3-EC73DF5F2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8" r="5605" b="56517"/>
            <a:stretch/>
          </p:blipFill>
          <p:spPr>
            <a:xfrm>
              <a:off x="6714878" y="4905789"/>
              <a:ext cx="5486401" cy="1209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33511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3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Projcet4.m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3482" r="16850" b="31153"/>
          <a:stretch/>
        </p:blipFill>
        <p:spPr>
          <a:xfrm>
            <a:off x="5518994" y="2176453"/>
            <a:ext cx="5767953" cy="134841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820036-6BBC-2DC1-A8C7-70DF44E1B4AF}"/>
              </a:ext>
            </a:extLst>
          </p:cNvPr>
          <p:cNvGrpSpPr/>
          <p:nvPr/>
        </p:nvGrpSpPr>
        <p:grpSpPr>
          <a:xfrm>
            <a:off x="1406393" y="1027718"/>
            <a:ext cx="3888540" cy="3312460"/>
            <a:chOff x="1415350" y="1069880"/>
            <a:chExt cx="3686151" cy="3361056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B64EF7-97B2-FA5E-5FF0-AC0514AB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350" y="1069880"/>
              <a:ext cx="3686151" cy="167976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46512D-B3EA-AB16-82BC-629A0870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350" y="2751171"/>
              <a:ext cx="3686151" cy="167976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E9F384-F917-9F78-E64A-C03853FFD0B6}"/>
              </a:ext>
            </a:extLst>
          </p:cNvPr>
          <p:cNvSpPr txBox="1"/>
          <p:nvPr/>
        </p:nvSpPr>
        <p:spPr>
          <a:xfrm>
            <a:off x="1235325" y="4366541"/>
            <a:ext cx="9721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get_Jacobian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구현하고 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get_dJacobian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함수는 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get_Jacobian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직접 미분하는 방법으로 구현하였다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구한 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get_Kinematics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이용해 위치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(X)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구해주었다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dX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J*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이용하였는데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J*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방법은 샘플링 타임보다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보다 저 작은 간격으로 계산하기 때문에 더 정확한 결과를 얻을 수 있다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BE76C-A66B-738F-44F3-267E10F91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0" y="4807078"/>
            <a:ext cx="2097247" cy="6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7239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8497" b="-1"/>
          <a:stretch/>
        </p:blipFill>
        <p:spPr>
          <a:xfrm>
            <a:off x="6095998" y="1412353"/>
            <a:ext cx="4981575" cy="1290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8568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Projcet4.m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AB536F-3172-CED6-2A29-5AA20CEBC2E1}"/>
              </a:ext>
            </a:extLst>
          </p:cNvPr>
          <p:cNvGrpSpPr/>
          <p:nvPr/>
        </p:nvGrpSpPr>
        <p:grpSpPr>
          <a:xfrm>
            <a:off x="1106137" y="2982138"/>
            <a:ext cx="9987999" cy="3183618"/>
            <a:chOff x="609599" y="2989263"/>
            <a:chExt cx="9987999" cy="31836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210C2D-EF19-C136-CDDE-A7E18F06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2989263"/>
              <a:ext cx="2462213" cy="3178175"/>
            </a:xfrm>
            <a:prstGeom prst="rect">
              <a:avLst/>
            </a:prstGeom>
          </p:spPr>
        </p:pic>
        <p:pic>
          <p:nvPicPr>
            <p:cNvPr id="7" name="그림 6" descr="텍스트, 서류, 영수증이(가) 표시된 사진&#10;&#10;자동 생성된 설명">
              <a:extLst>
                <a:ext uri="{FF2B5EF4-FFF2-40B4-BE49-F238E27FC236}">
                  <a16:creationId xmlns:a16="http://schemas.microsoft.com/office/drawing/2014/main" id="{372A22D5-6203-DE65-BBD7-2DE056D8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812" y="2994706"/>
              <a:ext cx="2463800" cy="3178175"/>
            </a:xfrm>
            <a:prstGeom prst="rect">
              <a:avLst/>
            </a:prstGeom>
          </p:spPr>
        </p:pic>
        <p:pic>
          <p:nvPicPr>
            <p:cNvPr id="10" name="그림 9" descr="텍스트, 서류, 스크린샷, 영수증이(가) 표시된 사진&#10;&#10;자동 생성된 설명">
              <a:extLst>
                <a:ext uri="{FF2B5EF4-FFF2-40B4-BE49-F238E27FC236}">
                  <a16:creationId xmlns:a16="http://schemas.microsoft.com/office/drawing/2014/main" id="{C97E71C4-BBA4-CC84-170D-EC2591A8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410" y="2989263"/>
              <a:ext cx="2475188" cy="3178175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ECF587-8AA2-64CC-B36E-8F978301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526" y="2989263"/>
              <a:ext cx="2456970" cy="31781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37CBF9-8EF4-2798-CD17-D430422E04DC}"/>
              </a:ext>
            </a:extLst>
          </p:cNvPr>
          <p:cNvSpPr txBox="1"/>
          <p:nvPr/>
        </p:nvSpPr>
        <p:spPr>
          <a:xfrm>
            <a:off x="609599" y="1696785"/>
            <a:ext cx="548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DHC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과정은 이전에 한 </a:t>
            </a:r>
            <a:r>
              <a:rPr kumimoji="1" lang="en-US" altLang="ko-KR" dirty="0" err="1"/>
              <a:t>Lagrangian</a:t>
            </a:r>
            <a:r>
              <a:rPr kumimoji="1" lang="ko-KR" altLang="en-US" dirty="0"/>
              <a:t>을 사용한 과제</a:t>
            </a:r>
            <a:r>
              <a:rPr kumimoji="1" lang="en-US" altLang="ko-KR" dirty="0"/>
              <a:t>5</a:t>
            </a:r>
            <a:r>
              <a:rPr kumimoji="1" lang="ko-KR" altLang="en-US" dirty="0"/>
              <a:t>의 결과를 이용하였다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771633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3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27718"/>
            <a:ext cx="5505139" cy="50656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역자코비안을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ddq_ref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 뒤 토크계산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tq_ctrl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D*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ddq_ref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H + C*0.8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•C * 0.8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(0.8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Disturbamce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X_d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)-X(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 만큼의 차이를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error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저장하고 시간에 따른 에러 누적을</a:t>
            </a:r>
          </a:p>
          <a:p>
            <a:pPr marL="0" indent="0">
              <a:buNone/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error_sum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계산 된 에러 누적을 이용하여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값과 곱하여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 보상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구한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two_link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이용하여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ode45()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함수에 적용하여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q,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도출한 뒤 그 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simul_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변수에 저장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8" y="1083642"/>
            <a:ext cx="5486399" cy="235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AA65BE-C344-9F1D-3D08-09F34620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87" y="2267272"/>
            <a:ext cx="2237961" cy="18217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6D0B5A-8C41-D620-FE85-7BDF10B0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0" y="3429000"/>
            <a:ext cx="4320601" cy="219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8165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12B824C3-4057-10EA-F000-9DC5016C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9" y="1084330"/>
            <a:ext cx="5755910" cy="3064770"/>
          </a:xfrm>
          <a:prstGeom prst="rect">
            <a:avLst/>
          </a:prstGeom>
          <a:noFill/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F3A4AC-0F8B-1984-709D-3312E028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16" y="4144177"/>
            <a:ext cx="4072426" cy="243918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FF18D22-19DA-1C85-D7CE-49EB1DC453AE}"/>
              </a:ext>
            </a:extLst>
          </p:cNvPr>
          <p:cNvSpPr txBox="1">
            <a:spLocks/>
          </p:cNvSpPr>
          <p:nvPr/>
        </p:nvSpPr>
        <p:spPr>
          <a:xfrm>
            <a:off x="609599" y="1772770"/>
            <a:ext cx="5112710" cy="3720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표현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도출한 각도를 이용해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로봇의 위치를 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링크인 것을 고려하여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Px1,Px2,Py1,Py2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각각 행렬 표현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진행됨에 따라 로봇의 위치를 계산하여 목표 위치에 따라 움직이는 로봇을 가시화하는 그래프 출력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(graph1)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진행되는 시간 타이머를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Command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윈도우 창에 표현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3131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72B33E-F055-101A-A36E-87B08370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10" y="1383338"/>
            <a:ext cx="6542990" cy="2214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CEF053-4095-7A54-20FE-5EBADA1C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12" y="3597779"/>
            <a:ext cx="6542990" cy="225427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B3A7349-89C1-822F-A259-DDC97395E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52670"/>
            <a:ext cx="4403913" cy="5073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시간에 따른 목표 위치를 잘 따라가는지 확인하기 위해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위치와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위치를 시각화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(graph2)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시간에 따른 목표 속도를 잘 따라가는지 확인하기 위해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각도와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각도를 시각화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(graph3)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제어기로 설계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 그래프를 확대 했을 때 약간의 오차발생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오차 값을 보상해주기 위해 위에서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제어를 이용하여 오차합을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u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 보상하여 결과를 출력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오차 감소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49986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92205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24FE7-7C36-12D9-166E-AC561690A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76" y="1229099"/>
            <a:ext cx="8003248" cy="5211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9988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3ED56-81EE-2FA2-1277-A055BB7C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9" y="1581648"/>
            <a:ext cx="4982331" cy="763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3F891-7A38-8987-1488-0DC4D714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9" y="2888658"/>
            <a:ext cx="5038062" cy="309643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8EA4DD9-F72B-34CD-E7C9-9D4E95C68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8" y="1657803"/>
            <a:ext cx="5514269" cy="3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289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0416B-CD72-1C44-AD1C-68FD2DFCF553}"/>
              </a:ext>
            </a:extLst>
          </p:cNvPr>
          <p:cNvSpPr txBox="1"/>
          <p:nvPr/>
        </p:nvSpPr>
        <p:spPr>
          <a:xfrm>
            <a:off x="916061" y="5461230"/>
            <a:ext cx="27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-DOF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최종 그래프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5E0BC-AAF4-29CA-6616-3E24C87330B2}"/>
              </a:ext>
            </a:extLst>
          </p:cNvPr>
          <p:cNvSpPr txBox="1"/>
          <p:nvPr/>
        </p:nvSpPr>
        <p:spPr>
          <a:xfrm>
            <a:off x="5738116" y="4306051"/>
            <a:ext cx="4527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위치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속도 변화량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(Target, Current)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8E78B-A247-E20C-7EEB-655E110190E0}"/>
              </a:ext>
            </a:extLst>
          </p:cNvPr>
          <p:cNvSpPr txBox="1"/>
          <p:nvPr/>
        </p:nvSpPr>
        <p:spPr>
          <a:xfrm>
            <a:off x="4439770" y="4869200"/>
            <a:ext cx="714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(2-DOF) Cartesian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궤적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 /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원 그리기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로봇이 움직이는 것을 확인하였다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AE42C-7C8E-4F21-92DF-29C4E524B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5" y="1657134"/>
            <a:ext cx="3550472" cy="3731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1EA142-D732-EF2A-DE2A-959827D7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22" y="1657133"/>
            <a:ext cx="3811351" cy="2572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C47BC4-9F15-55D4-B900-60EFC9DB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29" y="1602528"/>
            <a:ext cx="4165854" cy="2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725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676" y="1175905"/>
            <a:ext cx="10972798" cy="51455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=50,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Ki=800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결과 확대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467" y="1844780"/>
            <a:ext cx="11036857" cy="419065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143446F-C816-C0F5-84BE-76D57F62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ko-Kore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14BB6A-8C08-E977-B545-30B12CD5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0" y="1068225"/>
            <a:ext cx="1828974" cy="66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3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24680"/>
            <a:ext cx="10972798" cy="50014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Ki=800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 </a:t>
            </a: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낮추니 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잘 안되는 모습 확인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속응성이 좋아져 제어가 더 잘되는 것을 확인 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683" y="2348850"/>
            <a:ext cx="10632630" cy="3555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(Ki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24680"/>
            <a:ext cx="10972798" cy="50014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=50,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Ki=200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그대로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낮추었을 때 속도 그래프가 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Tracking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되는 모습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0036" y="2034342"/>
            <a:ext cx="10251924" cy="3915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Cartesian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space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로봇을 제어하기 위해 먼저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PD CTM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Controller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구성해보고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PID CTM Controller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구성해보면서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CTM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사용과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제어기와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제어기의 성질에 대하여 학습할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결과 그래프를 비교하면서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처음에는 그래프의 변화가 미미해서 비교가 쉽진 않았고 최적의 게인 값을 찾는 과정에서 어려움을 느꼈지만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게인 값을 변경하고 결과 그래프를 확대해 비교해 본 결과 게인 값에 따른 변화를 확인할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그래프로만 보기에는 작은 차이였지만 실제 로봇을 만들고 작동한다면 큰 결과 변화를 가져올 수 있기 때문에 적절한 게인 값을 설정해주는 것이 실제 로봇 제작에서 중요할 것 같다는 생각이 들었다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5-1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(3-DOF) Joint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0 deg -&gt; 90 deg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속도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 30 deg/s</a:t>
            </a:r>
          </a:p>
          <a:p>
            <a:pPr marL="457200" indent="-457200">
              <a:buFontTx/>
              <a:buChar char="-"/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</a:t>
            </a:r>
          </a:p>
        </p:txBody>
      </p:sp>
    </p:spTree>
    <p:extLst>
      <p:ext uri="{BB962C8B-B14F-4D97-AF65-F5344CB8AC3E}">
        <p14:creationId xmlns:p14="http://schemas.microsoft.com/office/powerpoint/2010/main" val="178572099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Project5_1.m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96690"/>
            <a:ext cx="10972798" cy="492947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•Project 3-1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과제를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확장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파라미터 값 추가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(link 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각각의 파라미터 값을 선언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 토크 값 또한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(tq1,tq2,tq3)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각속도 설정에 사용할 변수 선언  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final_q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final_dq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0476" y="2924930"/>
            <a:ext cx="8611043" cy="365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823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Project5_1.m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마찬가지로 목표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각속도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각가속도 파라미터 값을 변수로 선언하고 초기화한 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 행렬화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(forming Matrix) 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 게인 값 또한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HW3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일치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Critical Dumped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감쇠비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(zeta)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 가정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3470" y="2597722"/>
            <a:ext cx="8865055" cy="3528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4260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Project5_1.m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17240"/>
            <a:ext cx="5486401" cy="54661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•3-DOF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시뮬레이션 이므로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반복문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(for(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=1:3))</a:t>
            </a:r>
          </a:p>
          <a:p>
            <a:pPr marL="0" indent="0">
              <a:buNone/>
              <a:defRPr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=1-&gt;1link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=2-&gt;2link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=3-&gt;3link •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에러합을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 초기화 시뮬레이션을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time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따라 진행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초까지는 로봇이 초기 각도와 초기 각속도를 유지할 수 있도록 함</a:t>
            </a: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•1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초가 지난 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각도에 도달하기 전까지는 목표 각도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최종 각속도*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최종 각속도로 최종 각도에 도달할 수 있도록 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 때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목표 각도가 최종 각도보다 커지는 경우를 위해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예외 처리를 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목표각도가 최종 각도에 도달했을 경우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 각도를 유지하도록 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각속도 값은 목표 각도 값에서 저장된 전 목표 각도 값을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빼준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것을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각가속도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값은 목표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 값에서 저장된 전 목표 각속도 값을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빼준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것을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•get_Gravity3( )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자유도가 아닌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자유도 방식으로 수정</a:t>
            </a: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•PID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제어이므로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에러값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합을 따로 계산한 뒤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u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값에 보상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(+ ki(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)*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errorSum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0" indent="0">
              <a:buNone/>
              <a:defRPr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구현하는 과정에서 계산한 내용을 이용해서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get_Inertia3(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파일 작성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8" y="1117239"/>
            <a:ext cx="4968690" cy="3543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2130" y="4660625"/>
            <a:ext cx="4968690" cy="1708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Project5_1.m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0179" y="1988800"/>
            <a:ext cx="5384799" cy="21888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적분 함수 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구한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불러와 해당 범위를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적분 계산한 뒤 값을 반환 반환된 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q(1~3)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(1~3)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시뮬레이션에 진행에 따른 데이터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함수에 따로 저장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(%save Data )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2E91CDE-5F3B-DA7B-6874-D267348B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8" y="1448927"/>
            <a:ext cx="5587999" cy="3960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7654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DED7C2-6518-75D5-C3CC-F795F7DD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28" y="1666755"/>
            <a:ext cx="5486399" cy="352449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8AFFBCC-B1C0-463C-8302-386A7BE0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404260"/>
            <a:ext cx="5270371" cy="113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F3928-806E-20FE-F5E4-ADC2C118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4" y="1755655"/>
            <a:ext cx="4445000" cy="104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9D096B-5DDE-1EC1-C31C-B2051A5CB9AD}"/>
              </a:ext>
            </a:extLst>
          </p:cNvPr>
          <p:cNvSpPr txBox="1"/>
          <p:nvPr/>
        </p:nvSpPr>
        <p:spPr>
          <a:xfrm>
            <a:off x="609599" y="2938938"/>
            <a:ext cx="5270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두가지 방법을 사용하여 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Inertia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행렬을 구해보았다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직접 구하는 방법과 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get_Inertia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구현하여 구하는 방법을 이용하였다</a:t>
            </a:r>
          </a:p>
        </p:txBody>
      </p:sp>
    </p:spTree>
    <p:extLst>
      <p:ext uri="{BB962C8B-B14F-4D97-AF65-F5344CB8AC3E}">
        <p14:creationId xmlns:p14="http://schemas.microsoft.com/office/powerpoint/2010/main" val="253231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CFD67DA-96EE-E41E-46B0-FF0E54B92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92" y="1124680"/>
            <a:ext cx="8229412" cy="5143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026832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0416B-CD72-1C44-AD1C-68FD2DFCF553}"/>
              </a:ext>
            </a:extLst>
          </p:cNvPr>
          <p:cNvSpPr txBox="1"/>
          <p:nvPr/>
        </p:nvSpPr>
        <p:spPr>
          <a:xfrm>
            <a:off x="1991929" y="5031720"/>
            <a:ext cx="27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최종 그래프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5E0BC-AAF4-29CA-6616-3E24C87330B2}"/>
              </a:ext>
            </a:extLst>
          </p:cNvPr>
          <p:cNvSpPr txBox="1"/>
          <p:nvPr/>
        </p:nvSpPr>
        <p:spPr>
          <a:xfrm>
            <a:off x="5804231" y="5030460"/>
            <a:ext cx="4527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각도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(deg),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(deg/s)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변화량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8E78B-A247-E20C-7EEB-655E110190E0}"/>
              </a:ext>
            </a:extLst>
          </p:cNvPr>
          <p:cNvSpPr txBox="1"/>
          <p:nvPr/>
        </p:nvSpPr>
        <p:spPr>
          <a:xfrm>
            <a:off x="1460841" y="5369014"/>
            <a:ext cx="919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(3-DOF) Joint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0 deg -&gt; 90 deg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속도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 30 deg/s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로봇이 움직이는 것을 확인하였다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각속도 그래프에서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초기에 잡음이 낀 상태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시간에서 여러 결과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발생했다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6E6E1-A890-FA8E-8EC8-5EF406E8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0840" y="1207240"/>
            <a:ext cx="3798557" cy="39924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DC6FA-8DCB-5695-7F08-30AE0DF28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354" y="1038776"/>
            <a:ext cx="5184866" cy="2011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EDD5C3-16DC-0CD7-6221-01855BE31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9397" y="2924493"/>
            <a:ext cx="5616780" cy="21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7483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=20,Ki=400(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결과 확대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8326" y="1868537"/>
            <a:ext cx="10972799" cy="3657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78F6DD-1308-51D2-F773-E6365221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30" y="1063442"/>
            <a:ext cx="1828974" cy="66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3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96690"/>
            <a:ext cx="10972798" cy="49294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=40,Ki=400(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결과 확대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높였을 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잘되는 모습 확인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속응성이 좋아져 제어가 더 잘되는 것을 확인 할 수 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729" y="2565338"/>
            <a:ext cx="10920537" cy="3095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8232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(Ki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=20,Ki=100(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그래프 결과 확대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비교적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Tracking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잘 되는 모습 확인</a:t>
            </a: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204409"/>
            <a:ext cx="10925690" cy="3921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5-1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53146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로봇을 제어하는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확장해 시뮬레이션 해보는 프로젝트이기 때문에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Joint space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차원 확장하는 방식으로 수행하는 응용 프로젝트였기 때문에 사용하는 파라미터를 추가하고 추가한 링크에 맞게 행렬식을 추가 및 수정하여 계산할 수 있도록 하는 것 말고는 크게 다른 점은 없었다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get_Gravity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get_Inertia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함수도 마찬가지로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 확장 되었기 때문에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구현하는 과정에서 계산한 내용을 이용해 함수 파일을 생성하였고 이 과정에서 이론 공부도 더 깊게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파고들수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있는 기회가 되었다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결과를 비교하는 것보다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값에 따라 결과를 비교하는 것이 그래프의 변화가 미미해서 비교가 쉽진 않았지만 게인 값을 극단적으로 변경하고 결과 그래프를 확대해 비교해 본 결과 게인 값에 따른 변화를 확인할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제어의 결과와 마찬가지로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 그래프로만 보기에는 작은 차이였지만 실제 로봇을 만들고 작동한다면 큰 결과 변화를 가져올 수 있기 때문에 적절한 게인 값을 설정해주는 것이 실제 로봇 제작에서 중요할 것 같다는 생각이 들었다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제어의 결과와 다르게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제어에서 초반에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(~1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같은 시간에 여러 값이 출력되는 문제가 발생했다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 초기 위치를 유지하도록 설정했기 때문에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 위치를 유지하기 위해 진동했기 때문이라고 생각이 들었다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58975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5-2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2A1A0-E664-E155-D7AA-8B372ED3C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1752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(3-DOF) Cartesian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궤적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 /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원 그리기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</a:t>
            </a:r>
          </a:p>
        </p:txBody>
      </p:sp>
    </p:spTree>
    <p:extLst>
      <p:ext uri="{BB962C8B-B14F-4D97-AF65-F5344CB8AC3E}">
        <p14:creationId xmlns:p14="http://schemas.microsoft.com/office/powerpoint/2010/main" val="352898350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3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Project5_2.m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028002"/>
            <a:ext cx="5460397" cy="55553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Projcect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5-2 : 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로봇제어를 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확장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링크에 사용되는 파라미터 추가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(Iz1,Iz2,Iz3…)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추가한 파라미터 초기화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마찬가지로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Simulation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초까지는 초기 위치를 유지하도록 설정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초까지 일 때는 원 운동을 하기 위해 시작 위치로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동안 이동하고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동안 휴식하도록 설정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반경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 원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진행하면서 저장된 결과를 이용해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위치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)/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속도를 구함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방법으로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End-effector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가속도를 구함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FA29987-9990-AAA4-4199-85DBFCF7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028001"/>
            <a:ext cx="5460397" cy="5555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3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Project5_2.m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997" y="4427529"/>
            <a:ext cx="11074400" cy="215583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방법으로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구하는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get_Jacobian3(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구현하였지만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직접 미분하여 구현한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get_dJacobian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따로 만들었지만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두가지 방법을 이용해서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미분 값을 구했다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•get_dJacobian3(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함수는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pre_J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변수에 이전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저장해두고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값과 저장해둔 값의 차를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방법을 이용해서 구해주었다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dJ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=(J-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pre_J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)/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7BDAB2-6BB3-E7F2-1AA9-616AAA973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38" y="1075521"/>
            <a:ext cx="5918457" cy="12319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B51ED79-9ACB-5B18-9769-E54D9B53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7" y="2375459"/>
            <a:ext cx="4793026" cy="200453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D7A95E8-002F-8CBA-26E0-2D32E4906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48" y="2327925"/>
            <a:ext cx="6336880" cy="20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5354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533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Project5_2.m</a:t>
            </a:r>
            <a:endParaRPr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997" y="3991305"/>
            <a:ext cx="11074400" cy="259205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방법으로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get_Kinematics3( 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구현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•Position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미분 값을 구하기 위해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Position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값인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Kinematic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결과를 직접 미분하여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get_dKinematic3( 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구현하여 사용하는 방법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pre_x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변수에 이전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Position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값을 저장해두고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Position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값과 저장해둔 값의 차를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나눠주는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=(X-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pre_X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)/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dX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=J*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이용하는 방법 중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J*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방법이 샘플링 타임보다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delta_t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보다 저 작은 간격으로 계산하기 때문에 더 정확한 결과를 얻을 수 있기 때문에 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dX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J*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dq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이용하였다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7C6DE-6249-8F06-B722-2D69B1B8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20" y="1025197"/>
            <a:ext cx="6756754" cy="135026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956465-FEED-791F-9A6C-9F6FCF6E4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508251"/>
            <a:ext cx="5486401" cy="1350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262A73-2542-467D-A700-947078717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0" y="2508251"/>
            <a:ext cx="6278507" cy="1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53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 err="1"/>
              <a:t>TWO.m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D096B-5DDE-1EC1-C31C-B2051A5CB9AD}"/>
              </a:ext>
            </a:extLst>
          </p:cNvPr>
          <p:cNvSpPr txBox="1"/>
          <p:nvPr/>
        </p:nvSpPr>
        <p:spPr>
          <a:xfrm>
            <a:off x="666809" y="2535665"/>
            <a:ext cx="5270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Coriolis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행렬을 구하는데 사용하는 변수를 두가지 방법을 사용하여 구해보았다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직접 구하는 방법과 </a:t>
            </a: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get_dUdq</a:t>
            </a: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</a:t>
            </a:r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구현하여 구하는 방법을 이용하였다</a:t>
            </a:r>
          </a:p>
        </p:txBody>
      </p:sp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E4C73E3-2A67-367A-65CC-4FB9832F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048738"/>
            <a:ext cx="5486397" cy="3103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0EA80A-0C14-D575-F628-7763A95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8" y="1151842"/>
            <a:ext cx="5038062" cy="126364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03BB47-597F-7925-7F1B-34E700BBF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5" y="3979282"/>
            <a:ext cx="5270372" cy="22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9483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Project5_2.m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980696"/>
            <a:ext cx="5486401" cy="514546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구현하는 과정에서 계산한 내용을 이용해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get_Inertia3( ),  get_Corilollis3( ), get_Gravity3( 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역자코비안을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ddq_ref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 뒤 토크계산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tq_ctrl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= D*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ddq_ref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H + C*0.8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•C * 0.8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중력 보상 오차 적용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(0.8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Disturbamce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링크의토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 값을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tq1,tq2,tq3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</a:t>
            </a: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Ode45(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함수의 수치 적분을 이용하여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three-link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에서 반환된 값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dydt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 각도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속도 행렬에 저장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9" y="980695"/>
            <a:ext cx="5112712" cy="2880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8" y="3861060"/>
            <a:ext cx="5832812" cy="1728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Project5_2.m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2492887"/>
            <a:ext cx="5486401" cy="212108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•Simulation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진행됨에 따라 계산된 각도와 속도 값을 저장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 로봇의 위치를 계산하여 현재 목표 위치와 속도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목표 위치와 속도 값을 각각 저장에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이용해 목표 위치에 따라 움직이는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로봇을 가시화하는 그래프 출력</a:t>
            </a: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49BFA90-0AF6-CB2E-A0A2-1069F217B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357142"/>
            <a:ext cx="5486399" cy="43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2868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5-2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AB10E-9ADF-E024-92AA-2A20001F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45" y="1006668"/>
            <a:ext cx="8922710" cy="55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2145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633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5-2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0416B-CD72-1C44-AD1C-68FD2DFCF553}"/>
              </a:ext>
            </a:extLst>
          </p:cNvPr>
          <p:cNvSpPr txBox="1"/>
          <p:nvPr/>
        </p:nvSpPr>
        <p:spPr>
          <a:xfrm>
            <a:off x="916061" y="5461230"/>
            <a:ext cx="27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-DOF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 최종 그래프</a:t>
            </a:r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5E0BC-AAF4-29CA-6616-3E24C87330B2}"/>
              </a:ext>
            </a:extLst>
          </p:cNvPr>
          <p:cNvSpPr txBox="1"/>
          <p:nvPr/>
        </p:nvSpPr>
        <p:spPr>
          <a:xfrm>
            <a:off x="5738116" y="4306051"/>
            <a:ext cx="4527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시간에 따른 위치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속도 변화량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(Target, Current)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8E78B-A247-E20C-7EEB-655E110190E0}"/>
              </a:ext>
            </a:extLst>
          </p:cNvPr>
          <p:cNvSpPr txBox="1"/>
          <p:nvPr/>
        </p:nvSpPr>
        <p:spPr>
          <a:xfrm>
            <a:off x="4439770" y="4869200"/>
            <a:ext cx="714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(3-DOF) Cartesian Space PID CTM Controller</a:t>
            </a:r>
          </a:p>
          <a:p>
            <a:pPr marL="457200" indent="-457200">
              <a:buFontTx/>
              <a:buChar char="-"/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궤적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0.1m /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원 그리기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3-DOF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로봇이 움직이는 것을 확인하였다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4A4B7-4E4D-3223-60C8-D44C40EDE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96950"/>
            <a:ext cx="3499293" cy="3864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9E56DA-C481-46E7-9026-BE4C4A598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10" y="1591965"/>
            <a:ext cx="3838910" cy="25688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193069-5179-7AED-D9EE-921979B1B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3" y="1555323"/>
            <a:ext cx="4241794" cy="27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0201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78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endParaRPr lang="en-US" altLang="ko-KR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=40,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ki=500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7102" y="2132820"/>
            <a:ext cx="10717792" cy="37052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8D53EA-24B2-2576-91B1-B54E5C23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570" y="1255715"/>
            <a:ext cx="1828974" cy="66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6934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3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Kp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24680"/>
            <a:ext cx="10972798" cy="50014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=20,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ki=500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 했을 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작게 설정한 결과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Current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값과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값의 오차가 커진 것을 확인할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커질수록 속응성이 좋아져 제어가 더 잘되는 것을 확인 할 수 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6834" y="2418160"/>
            <a:ext cx="9738328" cy="4165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(Ki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124680"/>
            <a:ext cx="10972798" cy="50014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=40 ,ki=200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잘 따라가는 모습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830" y="2000078"/>
            <a:ext cx="10492336" cy="3733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85004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게인 설정 및 게인 별 특성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(Ki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 변화</a:t>
            </a: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700"/>
            <a:ext cx="10972798" cy="48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wn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=40 ,ki=20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미세한 차이를 확인하기 그래프 일부분 확대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  <a:defRPr/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965" y="1988800"/>
            <a:ext cx="10578066" cy="3796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5-2 </a:t>
            </a:r>
            <a:r>
              <a:rPr lang="ko-KR" altLang="en-US" sz="3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내용을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5-2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확장하여 진행하였다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get_Inertia3( ),  get_Corilollis3( ), get_Gravity3( )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구현하는 과정에서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three_link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함수를 만드는 과정에서 계산한 내용을 이용해서 구현하였는데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2-DOF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로봇이기 때문에 식이 간단하였지만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 5-2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식이 복잡 해졌고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많아져 실행 시간이 오래 걸렸고 이로 인해 로봇이 부자연스럽게 작동하였다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이를 해결하기 위해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simplify()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같은 함수를 이용해 식을 간단히 하고 다시 함수를 구현해주었고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조금 자연스럽게 움직이는 로봇을 확인할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PID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제어를 위해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Ki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변화 시켜주었을 때 결과 그래프에서 매우 미세한 차이로 구분이 많이 어려웠다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하지만 시뮬레이션 상에서의 미세한 차이가 실제 로봇을 만들 때는 큰 결과 변화를 가져올 수 있기 때문에 적절한 게인 값을 설정해주는 것이 실제 로봇 제작에서 중요할 것 같다는 생각이 들었다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defRPr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Cartesian space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제어를 하기 때문에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x,y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위치를 이용해서 각도를 도출하는데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초기 제어기를 구성할 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x,y,z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위치를 생각하고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자코비안이나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위치 행렬을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3*3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생각하고 구성하였는데 결과가 제대로 나오지 않았고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행렬로 수정하고 구현하였더니 좋은 결과를 얻을 수 있었다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4449</Words>
  <Application>Microsoft Macintosh PowerPoint</Application>
  <PresentationFormat>와이드스크린</PresentationFormat>
  <Paragraphs>427</Paragraphs>
  <Slides>98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3" baseType="lpstr">
      <vt:lpstr>함초롬돋움</vt:lpstr>
      <vt:lpstr>NanumGothic</vt:lpstr>
      <vt:lpstr>Arial</vt:lpstr>
      <vt:lpstr>Calibri</vt:lpstr>
      <vt:lpstr>한컴오피스</vt:lpstr>
      <vt:lpstr>로봇제어 Term Project</vt:lpstr>
      <vt:lpstr>Dynamics 도출</vt:lpstr>
      <vt:lpstr>ONE.m</vt:lpstr>
      <vt:lpstr>ONE.m</vt:lpstr>
      <vt:lpstr>ONE.m</vt:lpstr>
      <vt:lpstr>TWO.m</vt:lpstr>
      <vt:lpstr>TWO.m</vt:lpstr>
      <vt:lpstr>TWO.m</vt:lpstr>
      <vt:lpstr>TWO.m</vt:lpstr>
      <vt:lpstr>TWO.m</vt:lpstr>
      <vt:lpstr>TWO.m</vt:lpstr>
      <vt:lpstr>THREE.m</vt:lpstr>
      <vt:lpstr>THREE.m</vt:lpstr>
      <vt:lpstr>THREE.m</vt:lpstr>
      <vt:lpstr>THREE.m</vt:lpstr>
      <vt:lpstr>THREE.m</vt:lpstr>
      <vt:lpstr>THREE.m</vt:lpstr>
      <vt:lpstr>Project 1</vt:lpstr>
      <vt:lpstr>Project1.m</vt:lpstr>
      <vt:lpstr>Project1.m</vt:lpstr>
      <vt:lpstr>Project1.m</vt:lpstr>
      <vt:lpstr>Project 1 결과</vt:lpstr>
      <vt:lpstr>Project 1 결과</vt:lpstr>
      <vt:lpstr>Project 1 고찰</vt:lpstr>
      <vt:lpstr>Project 2</vt:lpstr>
      <vt:lpstr>2-DOF parameter estimation</vt:lpstr>
      <vt:lpstr>TwoLinkRobot.m</vt:lpstr>
      <vt:lpstr>Project2.m</vt:lpstr>
      <vt:lpstr>PowerPoint 프레젠테이션</vt:lpstr>
      <vt:lpstr>PowerPoint 프레젠테이션</vt:lpstr>
      <vt:lpstr>Project 2 고찰 </vt:lpstr>
      <vt:lpstr>PID Control</vt:lpstr>
      <vt:lpstr>PowerPoint 프레젠테이션</vt:lpstr>
      <vt:lpstr>PowerPoint 프레젠테이션</vt:lpstr>
      <vt:lpstr>PowerPoint 프레젠테이션</vt:lpstr>
      <vt:lpstr>CTM (Computed Torque Method)</vt:lpstr>
      <vt:lpstr>PowerPoint 프레젠테이션</vt:lpstr>
      <vt:lpstr>PowerPoint 프레젠테이션</vt:lpstr>
      <vt:lpstr>PowerPoint 프레젠테이션</vt:lpstr>
      <vt:lpstr>PowerPoint 프레젠테이션</vt:lpstr>
      <vt:lpstr>전체 시스템</vt:lpstr>
      <vt:lpstr>PowerPoint 프레젠테이션</vt:lpstr>
      <vt:lpstr>PowerPoint 프레젠테이션</vt:lpstr>
      <vt:lpstr>Project 3</vt:lpstr>
      <vt:lpstr>Project3.m</vt:lpstr>
      <vt:lpstr>Project3.m</vt:lpstr>
      <vt:lpstr>Project3.m</vt:lpstr>
      <vt:lpstr>Project3.m</vt:lpstr>
      <vt:lpstr>Project3.m</vt:lpstr>
      <vt:lpstr>Project3.m</vt:lpstr>
      <vt:lpstr>Project3.m</vt:lpstr>
      <vt:lpstr>Project3.m</vt:lpstr>
      <vt:lpstr>Project 3 결과</vt:lpstr>
      <vt:lpstr>Project 3 결과</vt:lpstr>
      <vt:lpstr>PID 게인 설정 및 게인 별 특성</vt:lpstr>
      <vt:lpstr>PowerPoint 프레젠테이션</vt:lpstr>
      <vt:lpstr>PID 게인 설정 및 게인 별 특성(Ki 값 변화)</vt:lpstr>
      <vt:lpstr>Project 3 고찰 </vt:lpstr>
      <vt:lpstr>Project 4</vt:lpstr>
      <vt:lpstr>Cartesian Space</vt:lpstr>
      <vt:lpstr>Project4.m</vt:lpstr>
      <vt:lpstr>Project4.m</vt:lpstr>
      <vt:lpstr>Project4.m</vt:lpstr>
      <vt:lpstr>Projcet4.m</vt:lpstr>
      <vt:lpstr>Projcet4.m</vt:lpstr>
      <vt:lpstr>Project4.m</vt:lpstr>
      <vt:lpstr>Project4.m</vt:lpstr>
      <vt:lpstr>Project4.m</vt:lpstr>
      <vt:lpstr>Project 4 결과</vt:lpstr>
      <vt:lpstr>Project 4 결과</vt:lpstr>
      <vt:lpstr>PID 게인 설정 및 게인 별 특성</vt:lpstr>
      <vt:lpstr>PID 게인 설정 및 게인 별 특성(Kp 값 변화)</vt:lpstr>
      <vt:lpstr>PID 게인 설정 및 게인 별 특성(Ki 값 변화)</vt:lpstr>
      <vt:lpstr>Project 4 고찰</vt:lpstr>
      <vt:lpstr>Project 5-1</vt:lpstr>
      <vt:lpstr>Project5_1.m</vt:lpstr>
      <vt:lpstr>Project5_1.m</vt:lpstr>
      <vt:lpstr>Project5_1.m</vt:lpstr>
      <vt:lpstr>Project5_1.m</vt:lpstr>
      <vt:lpstr>Project 5-1 결과</vt:lpstr>
      <vt:lpstr>Project 5-1 결과</vt:lpstr>
      <vt:lpstr>PID 게인 설정 및 게인 별 특성</vt:lpstr>
      <vt:lpstr>PID 게인 설정 및 게인 별 특성(Kp값 변화) </vt:lpstr>
      <vt:lpstr>PID 게인 설정 및 게인 별 특성(Ki값 변화) </vt:lpstr>
      <vt:lpstr>Project 5-1 고찰</vt:lpstr>
      <vt:lpstr>Project 5-2</vt:lpstr>
      <vt:lpstr>Project5_2.m</vt:lpstr>
      <vt:lpstr>Project5_2.m</vt:lpstr>
      <vt:lpstr>Project5_2.m</vt:lpstr>
      <vt:lpstr>Project5_2.m</vt:lpstr>
      <vt:lpstr>Project5_2.m</vt:lpstr>
      <vt:lpstr>Project 5-2 결과</vt:lpstr>
      <vt:lpstr>Project 5-2 결과</vt:lpstr>
      <vt:lpstr>PID 게인 설정 및 게인 별 특성</vt:lpstr>
      <vt:lpstr>PID 게인 설정 및 게인 별 특성(Kp 값 변화)</vt:lpstr>
      <vt:lpstr>PID 게인 설정 및 게인 별 특성(Ki 값 변화)</vt:lpstr>
      <vt:lpstr>PID 게인 설정 및 게인 별 특성(Ki 값 변화)</vt:lpstr>
      <vt:lpstr>Project 5-2 고찰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 보고서</dc:title>
  <dc:creator>pory0</dc:creator>
  <cp:lastModifiedBy>한준호</cp:lastModifiedBy>
  <cp:revision>66</cp:revision>
  <dcterms:created xsi:type="dcterms:W3CDTF">2022-12-05T08:35:58Z</dcterms:created>
  <dcterms:modified xsi:type="dcterms:W3CDTF">2022-12-07T17:21:08Z</dcterms:modified>
  <cp:version>1000.0000.01</cp:version>
</cp:coreProperties>
</file>